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71"/>
  </p:notesMasterIdLst>
  <p:sldIdLst>
    <p:sldId id="323" r:id="rId2"/>
    <p:sldId id="258" r:id="rId3"/>
    <p:sldId id="324" r:id="rId4"/>
    <p:sldId id="427" r:id="rId5"/>
    <p:sldId id="260" r:id="rId6"/>
    <p:sldId id="261" r:id="rId7"/>
    <p:sldId id="268" r:id="rId8"/>
    <p:sldId id="297" r:id="rId9"/>
    <p:sldId id="445" r:id="rId10"/>
    <p:sldId id="446" r:id="rId11"/>
    <p:sldId id="403" r:id="rId12"/>
    <p:sldId id="429" r:id="rId13"/>
    <p:sldId id="422" r:id="rId14"/>
    <p:sldId id="299" r:id="rId15"/>
    <p:sldId id="400" r:id="rId16"/>
    <p:sldId id="399" r:id="rId17"/>
    <p:sldId id="406" r:id="rId18"/>
    <p:sldId id="405" r:id="rId19"/>
    <p:sldId id="407" r:id="rId20"/>
    <p:sldId id="408" r:id="rId21"/>
    <p:sldId id="409" r:id="rId22"/>
    <p:sldId id="412" r:id="rId23"/>
    <p:sldId id="383" r:id="rId24"/>
    <p:sldId id="396" r:id="rId25"/>
    <p:sldId id="356" r:id="rId26"/>
    <p:sldId id="390" r:id="rId27"/>
    <p:sldId id="425" r:id="rId28"/>
    <p:sldId id="391" r:id="rId29"/>
    <p:sldId id="392" r:id="rId30"/>
    <p:sldId id="388" r:id="rId31"/>
    <p:sldId id="415" r:id="rId32"/>
    <p:sldId id="426" r:id="rId33"/>
    <p:sldId id="393" r:id="rId34"/>
    <p:sldId id="394" r:id="rId35"/>
    <p:sldId id="395" r:id="rId36"/>
    <p:sldId id="402" r:id="rId37"/>
    <p:sldId id="419" r:id="rId38"/>
    <p:sldId id="433" r:id="rId39"/>
    <p:sldId id="430" r:id="rId40"/>
    <p:sldId id="401" r:id="rId41"/>
    <p:sldId id="303" r:id="rId42"/>
    <p:sldId id="417" r:id="rId43"/>
    <p:sldId id="416" r:id="rId44"/>
    <p:sldId id="397" r:id="rId45"/>
    <p:sldId id="432" r:id="rId46"/>
    <p:sldId id="442" r:id="rId47"/>
    <p:sldId id="443" r:id="rId48"/>
    <p:sldId id="418" r:id="rId49"/>
    <p:sldId id="434" r:id="rId50"/>
    <p:sldId id="431" r:id="rId51"/>
    <p:sldId id="361" r:id="rId52"/>
    <p:sldId id="413" r:id="rId53"/>
    <p:sldId id="414" r:id="rId54"/>
    <p:sldId id="421" r:id="rId55"/>
    <p:sldId id="420" r:id="rId56"/>
    <p:sldId id="423" r:id="rId57"/>
    <p:sldId id="444" r:id="rId58"/>
    <p:sldId id="424" r:id="rId59"/>
    <p:sldId id="435" r:id="rId60"/>
    <p:sldId id="437" r:id="rId61"/>
    <p:sldId id="398" r:id="rId62"/>
    <p:sldId id="382" r:id="rId63"/>
    <p:sldId id="438" r:id="rId64"/>
    <p:sldId id="441" r:id="rId65"/>
    <p:sldId id="440" r:id="rId66"/>
    <p:sldId id="436" r:id="rId67"/>
    <p:sldId id="304" r:id="rId68"/>
    <p:sldId id="439" r:id="rId69"/>
    <p:sldId id="306" r:id="rId70"/>
  </p:sldIdLst>
  <p:sldSz cx="9144000" cy="5143500" type="screen16x9"/>
  <p:notesSz cx="6858000" cy="9144000"/>
  <p:embeddedFontLst>
    <p:embeddedFont>
      <p:font typeface="Roboto" panose="020B0604020202020204" charset="0"/>
      <p:regular r:id="rId72"/>
      <p:bold r:id="rId73"/>
      <p:italic r:id="rId74"/>
      <p:boldItalic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Segoe UI" panose="020B0502040204020203" pitchFamily="34" charset="0"/>
      <p:regular r:id="rId84"/>
      <p:bold r:id="rId85"/>
      <p:italic r:id="rId86"/>
      <p:boldItalic r:id="rId87"/>
    </p:embeddedFont>
    <p:embeddedFont>
      <p:font typeface="Arial Unicode MS" panose="020B0604020202020204" charset="-128"/>
      <p:regular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0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049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71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69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246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2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90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87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11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31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93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34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237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47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6163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92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5382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9102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134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619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bas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virtua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abstrac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csharp/language-reference/keywords/overrid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E%D0%BB%D0%B5_%D0%BA%D0%BB%D0%B0%D1%81%D1%81%D0%B0" TargetMode="External"/><Relationship Id="rId3" Type="http://schemas.openxmlformats.org/officeDocument/2006/relationships/hyperlink" Target="https://en.wikipedia.org/wiki/Class_diagram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UML" TargetMode="External"/><Relationship Id="rId5" Type="http://schemas.openxmlformats.org/officeDocument/2006/relationships/hyperlink" Target="https://ru.wikipedia.org/wiki/%D0%94%D0%B8%D0%B0%D0%B3%D1%80%D0%B0%D0%BC%D0%BC%D0%B0_(UML)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ru/design-patterns/strateg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factoring.guru/ru/design-patterns/composite" TargetMode="External"/><Relationship Id="rId4" Type="http://schemas.openxmlformats.org/officeDocument/2006/relationships/hyperlink" Target="https://refactoring.guru/ru/design-patterns/abstract-factory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39768" y="1164170"/>
            <a:ext cx="2177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  <a:latin typeface="+mj-lt"/>
              </a:rPr>
              <a:t>Код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C:</a:t>
            </a:r>
            <a:endParaRPr lang="ru-RU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r>
              <a:rPr lang="en-US" sz="1200" dirty="0">
                <a:latin typeface="Consolas" panose="020B0609020204030204" pitchFamily="49" charset="0"/>
              </a:rPr>
              <a:t/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a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b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sum = a + b;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4330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Код ассемблера:</a:t>
            </a:r>
          </a:p>
          <a:p>
            <a:r>
              <a:rPr lang="ru-RU" sz="120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x6h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заносим в 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число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заносим в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А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число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mov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cx</a:t>
            </a:r>
            <a:r>
              <a:rPr lang="en-US" sz="1200" dirty="0" smtClean="0">
                <a:latin typeface="Consolas" panose="020B0609020204030204" pitchFamily="49" charset="0"/>
              </a:rPr>
              <a:t>	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копируем 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CX 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в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>
                <a:solidFill>
                  <a:srgbClr val="7030A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DX</a:t>
            </a:r>
            <a:r>
              <a:rPr lang="ru-RU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 = 6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dx</a:t>
            </a:r>
            <a:r>
              <a:rPr lang="ru-RU" sz="12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RU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ax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solidFill>
                  <a:srgbClr val="7030A0"/>
                </a:solidFill>
                <a:latin typeface="Consolas" panose="020B0609020204030204" pitchFamily="49" charset="0"/>
              </a:rPr>
              <a:t>; DX = DX + AX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593" y="2764608"/>
            <a:ext cx="75122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Минусы использования функционального программирования </a:t>
            </a:r>
            <a:r>
              <a:rPr lang="ru-RU" b="1" dirty="0" smtClean="0"/>
              <a:t>для крупных проектов</a:t>
            </a:r>
            <a:r>
              <a:rPr lang="ru-RU" dirty="0" smtClean="0"/>
              <a:t>:</a:t>
            </a:r>
          </a:p>
          <a:p>
            <a:pPr marL="342900" indent="-342900">
              <a:buAutoNum type="arabicPeriod"/>
            </a:pPr>
            <a:r>
              <a:rPr lang="ru-RU" dirty="0" smtClean="0"/>
              <a:t>Сложно управлять кодом в виду того, что</a:t>
            </a:r>
            <a:r>
              <a:rPr lang="en-US" dirty="0" smtClean="0"/>
              <a:t> </a:t>
            </a:r>
            <a:r>
              <a:rPr lang="ru-RU" dirty="0" smtClean="0"/>
              <a:t>становится сложно декомпозировать код.</a:t>
            </a:r>
          </a:p>
          <a:p>
            <a:pPr marL="342900" indent="-342900">
              <a:buAutoNum type="arabicPeriod"/>
            </a:pPr>
            <a:r>
              <a:rPr lang="ru-RU" dirty="0" smtClean="0"/>
              <a:t>Отсутствовала инкапсуляция, в виду этого была нарушена связь между кодом и данными.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Необходимо было копировать код и, как следствие, его дублировать.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5076493" y="1594700"/>
            <a:ext cx="796160" cy="472966"/>
          </a:xfrm>
          <a:prstGeom prst="rightArrow">
            <a:avLst>
              <a:gd name="adj1" fmla="val 50000"/>
              <a:gd name="adj2" fmla="val 953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2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006050"/>
            <a:ext cx="8190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81818"/>
                </a:solidFill>
                <a:latin typeface="HeliosExtC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lang="ru-RU" dirty="0" smtClean="0">
              <a:solidFill>
                <a:srgbClr val="181818"/>
              </a:solidFill>
              <a:latin typeface="HeliosExtC"/>
            </a:endParaRPr>
          </a:p>
          <a:p>
            <a:r>
              <a:rPr lang="ru-RU" dirty="0" smtClean="0">
                <a:solidFill>
                  <a:srgbClr val="181818"/>
                </a:solidFill>
                <a:latin typeface="HeliosExtC"/>
              </a:rPr>
              <a:t>ООП – это программирование с помощью классов и объектов.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7" y="1956281"/>
            <a:ext cx="5461175" cy="269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793" y="1363410"/>
            <a:ext cx="4933814" cy="321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7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9936" y="1294291"/>
            <a:ext cx="3701977" cy="1657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Абстракция</a:t>
            </a:r>
            <a:endParaRPr lang="ru-RU" dirty="0"/>
          </a:p>
        </p:txBody>
      </p:sp>
      <p:pic>
        <p:nvPicPr>
          <p:cNvPr id="1026" name="Picture 2" descr="Принципы О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600" y="1570245"/>
            <a:ext cx="5280212" cy="2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0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3610234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36538" y="1139588"/>
            <a:ext cx="27346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string </a:t>
            </a:r>
            <a:r>
              <a:rPr lang="en-US" dirty="0" smtClean="0"/>
              <a:t>salary;</a:t>
            </a:r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dirty="0" smtClean="0"/>
              <a:t>()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319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/>
            <a:r>
              <a:rPr lang="ru-RU" dirty="0"/>
              <a:t>Задачи:</a:t>
            </a:r>
          </a:p>
          <a:p>
            <a:pPr marL="120650"/>
            <a:r>
              <a:rPr lang="ru-RU" dirty="0"/>
              <a:t>1. Опишите класс </a:t>
            </a:r>
            <a:r>
              <a:rPr lang="ru-RU" dirty="0" err="1"/>
              <a:t>Student</a:t>
            </a:r>
            <a:r>
              <a:rPr lang="ru-RU" dirty="0"/>
              <a:t>, который:</a:t>
            </a:r>
          </a:p>
          <a:p>
            <a:pPr marL="120650"/>
            <a:r>
              <a:rPr lang="ru-RU" dirty="0"/>
              <a:t>1.1 </a:t>
            </a:r>
            <a:r>
              <a:rPr lang="ru-RU" dirty="0" smtClean="0"/>
              <a:t>Содержит </a:t>
            </a:r>
            <a:r>
              <a:rPr lang="ru-RU" dirty="0"/>
              <a:t>имя.</a:t>
            </a:r>
          </a:p>
          <a:p>
            <a:pPr marL="120650"/>
            <a:r>
              <a:rPr lang="ru-RU" dirty="0"/>
              <a:t>1.2 Предоставляет имя, через свойство.</a:t>
            </a:r>
          </a:p>
          <a:p>
            <a:pPr marL="120650"/>
            <a:r>
              <a:rPr lang="ru-RU" dirty="0" smtClean="0"/>
              <a:t>1.3 Содержит </a:t>
            </a:r>
            <a:r>
              <a:rPr lang="ru-RU" dirty="0"/>
              <a:t>возраст.</a:t>
            </a:r>
          </a:p>
          <a:p>
            <a:pPr marL="120650"/>
            <a:r>
              <a:rPr lang="ru-RU" dirty="0" smtClean="0"/>
              <a:t>1.4 Предоставляет </a:t>
            </a:r>
            <a:r>
              <a:rPr lang="ru-RU" dirty="0"/>
              <a:t>возраст через метод.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5</a:t>
            </a:r>
            <a:r>
              <a:rPr lang="ru-RU" dirty="0"/>
              <a:t> </a:t>
            </a:r>
            <a:r>
              <a:rPr lang="ru-RU" dirty="0" smtClean="0"/>
              <a:t>Содержит </a:t>
            </a:r>
            <a:r>
              <a:rPr lang="ru-RU" dirty="0"/>
              <a:t>конструктор, принимающий имя </a:t>
            </a:r>
            <a:r>
              <a:rPr lang="ru-RU" dirty="0" smtClean="0"/>
              <a:t>студента и возраст.</a:t>
            </a:r>
          </a:p>
          <a:p>
            <a:pPr marL="120650"/>
            <a:r>
              <a:rPr lang="ru-RU" dirty="0" smtClean="0"/>
              <a:t>1.</a:t>
            </a:r>
            <a:r>
              <a:rPr lang="en-US" dirty="0" smtClean="0"/>
              <a:t>6</a:t>
            </a:r>
            <a:r>
              <a:rPr lang="ru-RU" dirty="0" smtClean="0"/>
              <a:t> Содержит поле, показывающее, является ли студент совершеннолетним.</a:t>
            </a:r>
          </a:p>
          <a:p>
            <a:pPr marL="120650"/>
            <a:r>
              <a:rPr lang="en-US" dirty="0" smtClean="0"/>
              <a:t>1.7 </a:t>
            </a:r>
            <a:r>
              <a:rPr lang="ru-RU" dirty="0"/>
              <a:t>При инициализации поля имени</a:t>
            </a:r>
            <a:r>
              <a:rPr lang="en-US" dirty="0"/>
              <a:t> </a:t>
            </a:r>
            <a:r>
              <a:rPr lang="ru-RU" dirty="0"/>
              <a:t>в конструкторе вычисляет, является ли студент совершеннолетним в приватном методе</a:t>
            </a:r>
            <a:r>
              <a:rPr lang="ru-RU" dirty="0" smtClean="0"/>
              <a:t>.</a:t>
            </a:r>
          </a:p>
          <a:p>
            <a:pPr marL="120650"/>
            <a:endParaRPr lang="ru-RU" dirty="0" smtClean="0"/>
          </a:p>
          <a:p>
            <a:pPr marL="120650"/>
            <a:r>
              <a:rPr lang="ru-RU" dirty="0" smtClean="0"/>
              <a:t>2</a:t>
            </a:r>
            <a:r>
              <a:rPr lang="ru-RU" dirty="0"/>
              <a:t>. Опишите класс </a:t>
            </a:r>
            <a:r>
              <a:rPr lang="ru-RU" dirty="0" err="1"/>
              <a:t>Dog</a:t>
            </a:r>
            <a:endParaRPr lang="ru-RU" dirty="0"/>
          </a:p>
          <a:p>
            <a:pPr marL="120650"/>
            <a:r>
              <a:rPr lang="ru-RU" dirty="0"/>
              <a:t>2.1 Содержит имя.</a:t>
            </a:r>
          </a:p>
          <a:p>
            <a:pPr marL="120650"/>
            <a:r>
              <a:rPr lang="ru-RU" dirty="0"/>
              <a:t>2.2 Содержит состояние: </a:t>
            </a:r>
            <a:r>
              <a:rPr lang="ru-RU" dirty="0" err="1"/>
              <a:t>enum</a:t>
            </a:r>
            <a:r>
              <a:rPr lang="ru-RU" dirty="0"/>
              <a:t> { </a:t>
            </a:r>
            <a:r>
              <a:rPr lang="ru-RU" dirty="0" err="1"/>
              <a:t>sit</a:t>
            </a:r>
            <a:r>
              <a:rPr lang="ru-RU" dirty="0"/>
              <a:t>, </a:t>
            </a:r>
            <a:r>
              <a:rPr lang="ru-RU" dirty="0" err="1"/>
              <a:t>lie</a:t>
            </a:r>
            <a:r>
              <a:rPr lang="ru-RU" dirty="0"/>
              <a:t>, </a:t>
            </a:r>
            <a:r>
              <a:rPr lang="ru-RU" dirty="0" err="1"/>
              <a:t>stand</a:t>
            </a:r>
            <a:r>
              <a:rPr lang="ru-RU" dirty="0"/>
              <a:t> }</a:t>
            </a:r>
          </a:p>
          <a:p>
            <a:pPr marL="120650"/>
            <a:r>
              <a:rPr lang="ru-RU" dirty="0"/>
              <a:t>2.3 Содержит метод, выполняющий команду "{Имя}, </a:t>
            </a:r>
            <a:r>
              <a:rPr lang="ru-RU" dirty="0" err="1"/>
              <a:t>cидеть</a:t>
            </a:r>
            <a:r>
              <a:rPr lang="ru-RU" dirty="0"/>
              <a:t>". Меняет состояние собаки на соответствующее.</a:t>
            </a:r>
          </a:p>
          <a:p>
            <a:pPr marL="120650"/>
            <a:r>
              <a:rPr lang="ru-RU" dirty="0"/>
              <a:t>2.4 Содержит метод, выполняющий команду "{Имя}, лежать". Меняет состояние собаки на соответствующее.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//Реализация интерфейсных методов</a:t>
            </a:r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5769010" y="902020"/>
            <a:ext cx="226374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abstract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интерфейса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A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IFace2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1200" dirty="0" smtClean="0">
                <a:latin typeface="Consolas"/>
              </a:rPr>
              <a:t> </a:t>
            </a:r>
            <a:r>
              <a:rPr lang="ru-RU" sz="1200" dirty="0" smtClean="0">
                <a:solidFill>
                  <a:srgbClr val="267F99"/>
                </a:solidFill>
                <a:latin typeface="Consolas"/>
              </a:rPr>
              <a:t>С</a:t>
            </a:r>
            <a:r>
              <a:rPr lang="ru-RU" sz="1200" dirty="0" smtClean="0">
                <a:latin typeface="Consolas"/>
              </a:rPr>
              <a:t> :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B</a:t>
            </a:r>
            <a:r>
              <a:rPr lang="en-US" sz="1200" dirty="0" smtClean="0">
                <a:latin typeface="Consolas"/>
              </a:rPr>
              <a:t>, </a:t>
            </a:r>
            <a:r>
              <a:rPr lang="en-US" sz="1200" dirty="0" smtClean="0">
                <a:solidFill>
                  <a:srgbClr val="267F99"/>
                </a:solidFill>
                <a:latin typeface="Consolas"/>
              </a:rPr>
              <a:t>IFace1</a:t>
            </a:r>
            <a:endParaRPr lang="en-US" sz="1200" dirty="0" smtClean="0">
              <a:latin typeface="Consolas"/>
            </a:endParaRPr>
          </a:p>
          <a:p>
            <a:r>
              <a:rPr lang="en-US" sz="1200" dirty="0" smtClean="0">
                <a:latin typeface="Consolas"/>
              </a:rPr>
              <a:t>{</a:t>
            </a:r>
          </a:p>
          <a:p>
            <a:r>
              <a:rPr lang="en-US" sz="1200" dirty="0" smtClean="0">
                <a:solidFill>
                  <a:srgbClr val="008000"/>
                </a:solidFill>
                <a:latin typeface="Consolas"/>
              </a:rPr>
              <a:t>    //</a:t>
            </a:r>
            <a:r>
              <a:rPr lang="ru-RU" sz="1200" dirty="0" smtClean="0">
                <a:solidFill>
                  <a:srgbClr val="008000"/>
                </a:solidFill>
                <a:latin typeface="Consolas"/>
              </a:rPr>
              <a:t>код класса</a:t>
            </a:r>
            <a:endParaRPr lang="ru-RU" sz="1200" dirty="0" smtClean="0">
              <a:latin typeface="Consolas"/>
            </a:endParaRPr>
          </a:p>
          <a:p>
            <a:r>
              <a:rPr lang="ru-RU" sz="1200" dirty="0" smtClean="0">
                <a:latin typeface="Consolas"/>
              </a:rPr>
              <a:t>}</a:t>
            </a:r>
            <a:endParaRPr lang="ru-RU" sz="1200" dirty="0"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1071563"/>
            <a:ext cx="3733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3732468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https://skillbox.ru/upload/setka_images/10060020022023_cae856732bd4226855875d839121e46dd85999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8" y="1009925"/>
            <a:ext cx="4166370" cy="31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Некоторые нюансы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</a:t>
            </a:r>
            <a:r>
              <a:rPr lang="ru-RU" b="1" dirty="0" smtClean="0"/>
              <a:t>не наследуются</a:t>
            </a:r>
            <a:r>
              <a:rPr lang="ru-RU" dirty="0" smtClean="0"/>
              <a:t>:</a:t>
            </a:r>
          </a:p>
          <a:p>
            <a:r>
              <a:rPr lang="ru-RU" b="1" dirty="0" smtClean="0"/>
              <a:t>Классы 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endParaRPr lang="ru-RU" b="1" dirty="0"/>
          </a:p>
          <a:p>
            <a:r>
              <a:rPr lang="ru-RU" dirty="0" smtClean="0"/>
              <a:t>Также есть нюансы, о которых не стоит забывать</a:t>
            </a:r>
            <a:br>
              <a:rPr lang="ru-RU" dirty="0" smtClean="0"/>
            </a:b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r>
              <a:rPr lang="ru-RU" dirty="0" smtClean="0"/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  <a:r>
              <a:rPr lang="ru-RU" b="1" dirty="0"/>
              <a:t> </a:t>
            </a:r>
            <a:r>
              <a:rPr lang="ru-RU" dirty="0" smtClean="0"/>
              <a:t>Статичные члены класса будут унаследовать поведение класса-предка.</a:t>
            </a:r>
            <a:endParaRPr lang="ru-RU" b="1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. К приватным полям и методам класса напряму</a:t>
            </a:r>
            <a:r>
              <a:rPr lang="ru-RU" dirty="0"/>
              <a:t>ю</a:t>
            </a:r>
            <a:r>
              <a:rPr lang="ru-RU" dirty="0" smtClean="0"/>
              <a:t> обращаться нельзя. При этом допустимо использовать методы для работы с данными членами.</a:t>
            </a:r>
          </a:p>
        </p:txBody>
      </p:sp>
    </p:spTree>
    <p:extLst>
      <p:ext uri="{BB962C8B-B14F-4D97-AF65-F5344CB8AC3E}">
        <p14:creationId xmlns:p14="http://schemas.microsoft.com/office/powerpoint/2010/main" val="22831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 dirty="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78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нельзя наследоваться: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00" y="1045238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3709" y="1045238"/>
            <a:ext cx="31500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161616"/>
                </a:solidFill>
                <a:latin typeface="+mn-lt"/>
                <a:cs typeface="Segoe UI" panose="020B0502040204020203" pitchFamily="34" charset="0"/>
              </a:rPr>
              <a:t>Т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ранзитивное наследование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позволяет определить иерархию наследования для набора типов. Другими словами, тип С может наследовать возможности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B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, который в свою очередь наследует от типа </a:t>
            </a:r>
            <a:r>
              <a:rPr lang="en-US" altLang="ru-RU" sz="1000" dirty="0" smtClean="0">
                <a:solidFill>
                  <a:srgbClr val="161616"/>
                </a:solidFill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 Благодаря транзитивности наследования члены типа 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</a:rPr>
              <a:t>A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 будут доступны для типа </a:t>
            </a:r>
            <a:r>
              <a:rPr lang="en-US" altLang="ru-RU" sz="1000" dirty="0">
                <a:solidFill>
                  <a:srgbClr val="161616"/>
                </a:solidFill>
                <a:latin typeface="+mn-lt"/>
              </a:rPr>
              <a:t>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161616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ru-RU" altLang="ru-RU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</a:t>
            </a:r>
            <a:r>
              <a:rPr lang="ru-RU" dirty="0" smtClean="0"/>
              <a:t>слово </a:t>
            </a:r>
            <a:r>
              <a:rPr lang="en-US" dirty="0" smtClean="0">
                <a:hlinkClick r:id="rId3"/>
              </a:rPr>
              <a:t>base</a:t>
            </a:r>
            <a:r>
              <a:rPr lang="ru-RU" dirty="0" smtClean="0"/>
              <a:t> </a:t>
            </a:r>
            <a:r>
              <a:rPr lang="ru-RU" dirty="0"/>
              <a:t>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BaseClass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GetInfo</a:t>
            </a:r>
            <a:r>
              <a:rPr lang="en-US" sz="1100" dirty="0">
                <a:latin typeface="Consolas" panose="020B0609020204030204" pitchFamily="49" charset="0"/>
              </a:rPr>
              <a:t>() {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BaseClass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"in 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BaseClass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()"</a:t>
            </a:r>
            <a:r>
              <a:rPr lang="en-US" sz="1100" dirty="0">
                <a:latin typeface="Consolas" panose="020B0609020204030204" pitchFamily="49" charset="0"/>
              </a:rPr>
              <a:t>);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DerivedClass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 err="1">
                <a:solidFill>
                  <a:srgbClr val="267F99"/>
                </a:solidFill>
                <a:latin typeface="Consolas" panose="020B0609020204030204" pitchFamily="49" charset="0"/>
              </a:rPr>
              <a:t>BaseClass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SomeMethod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{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GetInfo</a:t>
            </a:r>
            <a:r>
              <a:rPr lang="en-US" sz="1100" dirty="0">
                <a:latin typeface="Consolas" panose="020B0609020204030204" pitchFamily="49" charset="0"/>
              </a:rPr>
              <a:t>();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DerivedClass</a:t>
            </a:r>
            <a:r>
              <a:rPr lang="en-US" sz="1100" dirty="0">
                <a:latin typeface="Consolas" panose="020B0609020204030204" pitchFamily="49" charset="0"/>
              </a:rPr>
              <a:t>() :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  }</a:t>
            </a:r>
          </a:p>
          <a:p>
            <a:r>
              <a:rPr lang="en-US" sz="1100" dirty="0" smtClean="0">
                <a:latin typeface="Consolas" panose="020B0609020204030204" pitchFamily="49" charset="0"/>
              </a:rPr>
              <a:t>}</a:t>
            </a:r>
            <a:endParaRPr 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797025" cy="207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lvl="0" indent="-342900">
              <a:lnSpc>
                <a:spcPct val="115000"/>
              </a:lnSpc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363345" y="1139687"/>
            <a:ext cx="4509719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"Animal"</a:t>
            </a:r>
            <a:r>
              <a:rPr lang="en-US" sz="11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    {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100" dirty="0">
                <a:latin typeface="Consolas" panose="020B0609020204030204" pitchFamily="49" charset="0"/>
              </a:rPr>
              <a:t> { </a:t>
            </a:r>
            <a:r>
              <a:rPr lang="en-US" sz="11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; } 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100" dirty="0">
                <a:latin typeface="Consolas" panose="020B0609020204030204" pitchFamily="49" charset="0"/>
              </a:rPr>
              <a:t> {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100" dirty="0"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sz="1100" dirty="0">
                <a:latin typeface="Consolas" panose="020B0609020204030204" pitchFamily="49" charset="0"/>
              </a:rPr>
              <a:t>; }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latin typeface="Consolas" panose="020B0609020204030204" pitchFamily="49" charset="0"/>
              </a:rPr>
              <a:t>);  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</a:rPr>
              <a:t> {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100" dirty="0">
                <a:latin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100" dirty="0">
                <a:latin typeface="Consolas" panose="020B0609020204030204" pitchFamily="49" charset="0"/>
              </a:rPr>
              <a:t>;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 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45" y="1139687"/>
            <a:ext cx="4384270" cy="17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виртуальных методов и свойств 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6411" y="1139687"/>
            <a:ext cx="418732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"Animal makes a sound"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/>
            </a:r>
            <a:br>
              <a:rPr lang="en-US" sz="1100" dirty="0"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Dog</a:t>
            </a:r>
            <a:r>
              <a:rPr lang="en-US" sz="1100" dirty="0">
                <a:latin typeface="Consolas" panose="020B0609020204030204" pitchFamily="49" charset="0"/>
              </a:rPr>
              <a:t> : </a:t>
            </a:r>
            <a:r>
              <a:rPr lang="en-US" sz="1100" dirty="0">
                <a:solidFill>
                  <a:srgbClr val="267F99"/>
                </a:solidFill>
                <a:latin typeface="Consolas" panose="020B0609020204030204" pitchFamily="49" charset="0"/>
              </a:rPr>
              <a:t>Animal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795E26"/>
                </a:solidFill>
                <a:latin typeface="Consolas" panose="020B0609020204030204" pitchFamily="49" charset="0"/>
              </a:rPr>
              <a:t>Speak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{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    </a:t>
            </a:r>
            <a:r>
              <a:rPr lang="en-US" sz="1100" dirty="0" err="1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sz="1100" dirty="0" err="1"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WriteLine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"Dog barks"</a:t>
            </a:r>
            <a:r>
              <a:rPr lang="en-US" sz="1100" dirty="0">
                <a:latin typeface="Consolas" panose="020B0609020204030204" pitchFamily="49" charset="0"/>
              </a:rPr>
              <a:t>);  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должен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56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 Описать класса-родителя и класс наследника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Person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1.1.1 Персона содержит поле "имя".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1.1.2 Персона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не переопределяемый метод, который возвращает значение поля.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1.1.3 Персона содержит 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(virtual)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1.1.4 Персона содержит конструктор, который принимает 1 параметр - имя.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Описать класс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1.2.1 Работник содержит поле "Компания".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1.2.2 Работник содержит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1.2.3 Работник переопределяет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сообщает свое имя и говорит на каком предприятии работает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1.2.4 Работник содержит конструктор, который принимает имя и название компании как параметры. (использовать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1" y="1009925"/>
            <a:ext cx="3414800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Описать класс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1.3.1 Программист содержит конструктор, переопределяемый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Employee c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теми же параметрами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(base)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1.3.2 Программист пишет код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методе </a:t>
            </a:r>
            <a:r>
              <a:rPr lang="en-US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DoWork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 (override)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1.3.3 Программист содержит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переопределяемый метод </a:t>
            </a:r>
            <a:r>
              <a:rPr lang="ru-RU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SayAboutYourSelf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(), в котором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сообщает то же, что и работник + говорит на каком языке пишет.(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override + base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976" y="609600"/>
            <a:ext cx="4517599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494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ООП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49" y="2988499"/>
            <a:ext cx="5308673" cy="13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dk1"/>
              </a:buClr>
              <a:buSzPct val="84615"/>
            </a:pPr>
            <a:r>
              <a:rPr lang="ru-RU" sz="1600" b="1" i="1" dirty="0">
                <a:solidFill>
                  <a:schemeClr val="dk1"/>
                </a:solidFill>
              </a:rPr>
              <a:t>Нилов Павел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lang="ru" sz="1300" i="1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</a:t>
            </a: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4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83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Суть абстракции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Важным аспектом абстракции является то, что нельзя создать объект абстрактного типа, так как он допускает неопределенное поведение. </a:t>
            </a:r>
          </a:p>
        </p:txBody>
      </p:sp>
      <p:sp>
        <p:nvSpPr>
          <p:cNvPr id="36866" name="AutoShape 2" descr="https://refactoring.guru/images/refactoring/content/smells/alternative-classes-with-different-interfaces-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8588" y="1295400"/>
            <a:ext cx="48863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4141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lvl="1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lvl="1">
              <a:buAutoNum type="arabicPeriod"/>
            </a:pPr>
            <a:r>
              <a:rPr lang="ru-RU" dirty="0" smtClean="0"/>
              <a:t>Интерфейсы</a:t>
            </a:r>
          </a:p>
          <a:p>
            <a:pPr>
              <a:buAutoNum type="arabicPeriod"/>
            </a:pPr>
            <a:endParaRPr lang="ru-RU" dirty="0" smtClean="0"/>
          </a:p>
          <a:p>
            <a:r>
              <a:rPr lang="ru-RU" dirty="0" smtClean="0"/>
              <a:t>Чаще как абстракцию используют интерфейсы, так как наследоваться можно от любого их количества.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78961" y="16147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55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Нельзя создать объект абстрактного класса.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0" y="1177787"/>
            <a:ext cx="3990637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абстрактных методов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свойств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объявленных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на паттерне «Мост»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3232149" cy="331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/>
              <a:t>Абстракция будет делегировать работу одному из объектов реализаций. Причём, реализации можно будет </a:t>
            </a:r>
            <a:r>
              <a:rPr lang="ru-RU" dirty="0" err="1" smtClean="0"/>
              <a:t>взаимозаменять</a:t>
            </a:r>
            <a:r>
              <a:rPr lang="ru-RU" dirty="0" smtClean="0"/>
              <a:t>, но только при условии, что все они будут следовать общему интерфейсу.</a:t>
            </a:r>
          </a:p>
          <a:p>
            <a:pPr lvl="0" indent="-342900">
              <a:lnSpc>
                <a:spcPct val="115000"/>
              </a:lnSpc>
            </a:pP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42900">
              <a:lnSpc>
                <a:spcPct val="115000"/>
              </a:lnSpc>
            </a:pPr>
            <a:r>
              <a:rPr lang="ru-RU" dirty="0" smtClean="0"/>
              <a:t>Таким образом, вы сможете изменять графический интерфейс приложения, не трогая низкоуровневый код работы с операционной системой. 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AutoShape 6" descr="Вариант кросс-платформенной архитектур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C:\Users\pavel\Downloads\bridge-2-r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5548" y="1257299"/>
            <a:ext cx="4978402" cy="3111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 предприятии требовалось реализовать получение одних и тех же данных из разных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CAD-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систем. Данные на выходе имели один и тот же вид. </a:t>
            </a:r>
          </a:p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Если реализовать интерфейсы под любой 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то результат был бы такой же.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9750" y="1258687"/>
            <a:ext cx="5884862" cy="24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0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val="31551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Абстракция.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Описать абстрактный класс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Animal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1.1 Добавить поле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1.2 Добавить неабстрактный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GetName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1.3 Добавить абстрактный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MakeSound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 Описать интерфейсы 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IFlying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2.1.1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(лететь)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	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IWalking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2.2.1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Walk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(ходить)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 Описать интерфейс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ISwiming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2.3.1 Добавить метод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Swim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(плавать)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2.4 При желании добавить свойства: крылья(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wings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ноги(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legs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), (плавники)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fins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Решение задач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550" y="1009925"/>
            <a:ext cx="8239853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 Описать классы с наследованием от необходимых интерфейсов:</a:t>
            </a: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Eagle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3.3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endParaRPr lang="ru-RU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3.4 </a:t>
            </a:r>
            <a:r>
              <a:rPr lang="ru-RU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Duck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3.5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Создать массив объектов классов из п.3.1 – 3.4</a:t>
            </a:r>
            <a:endParaRPr lang="ru-RU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096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35997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7" y="1009925"/>
            <a:ext cx="4619043" cy="28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860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980217"/>
            <a:ext cx="3663951" cy="31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45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из практики </a:t>
            </a:r>
            <a:r>
              <a:rPr lang="ru-RU" dirty="0" smtClean="0">
                <a:sym typeface="Wingdings" pitchFamily="2" charset="2"/>
              </a:rPr>
              <a:t>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701" y="1177786"/>
            <a:ext cx="2559049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Требовалась определенная сортировка массивов данных в зависимости от того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их содержимого.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8074" y="1238250"/>
            <a:ext cx="5632701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81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я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 (при правильной реализации интерфейса).</a:t>
            </a:r>
          </a:p>
        </p:txBody>
      </p:sp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Описать класс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1.1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c</a:t>
            </a:r>
            <a:r>
              <a:rPr lang="ru-RU" dirty="0" smtClean="0"/>
              <a:t> </a:t>
            </a:r>
            <a:r>
              <a:rPr lang="ru-RU" dirty="0" err="1" smtClean="0"/>
              <a:t>currentTool</a:t>
            </a:r>
            <a:r>
              <a:rPr lang="ru-RU" dirty="0" smtClean="0"/>
              <a:t> типа </a:t>
            </a:r>
            <a:r>
              <a:rPr lang="ru-RU" dirty="0" err="1" smtClean="0"/>
              <a:t>ITool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1.2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и свойство </a:t>
            </a:r>
            <a:r>
              <a:rPr lang="ru-RU" dirty="0" err="1" smtClean="0"/>
              <a:t>currentClothSet</a:t>
            </a:r>
            <a:r>
              <a:rPr lang="ru-RU" dirty="0" smtClean="0"/>
              <a:t> типа </a:t>
            </a:r>
          </a:p>
          <a:p>
            <a:r>
              <a:rPr lang="ru-RU" dirty="0" err="1" smtClean="0"/>
              <a:t>ICloth</a:t>
            </a:r>
            <a:r>
              <a:rPr lang="en-US" dirty="0" smtClean="0"/>
              <a:t>S</a:t>
            </a:r>
            <a:r>
              <a:rPr lang="ru-RU" dirty="0" err="1" smtClean="0"/>
              <a:t>et</a:t>
            </a:r>
            <a:r>
              <a:rPr lang="ru-RU" dirty="0" smtClean="0"/>
              <a:t> (интерфейс)</a:t>
            </a:r>
          </a:p>
          <a:p>
            <a:r>
              <a:rPr lang="ru-RU" dirty="0" smtClean="0"/>
              <a:t>1.3 Добавить метод </a:t>
            </a:r>
            <a:r>
              <a:rPr lang="ru-RU" dirty="0" err="1" smtClean="0"/>
              <a:t>SetNextTools</a:t>
            </a:r>
            <a:r>
              <a:rPr lang="ru-RU" dirty="0" smtClean="0"/>
              <a:t>()</a:t>
            </a:r>
          </a:p>
          <a:p>
            <a:r>
              <a:rPr lang="ru-RU" dirty="0" smtClean="0"/>
              <a:t>1.4 Добавить метод </a:t>
            </a:r>
            <a:r>
              <a:rPr lang="ru-RU" dirty="0" err="1" smtClean="0"/>
              <a:t>ChangeClothes</a:t>
            </a:r>
            <a:r>
              <a:rPr lang="ru-RU" dirty="0" smtClean="0"/>
              <a:t>(</a:t>
            </a:r>
            <a:r>
              <a:rPr lang="ru-RU" dirty="0" err="1" smtClean="0"/>
              <a:t>IClothset</a:t>
            </a:r>
            <a:r>
              <a:rPr lang="ru-RU" dirty="0" smtClean="0"/>
              <a:t> </a:t>
            </a:r>
            <a:r>
              <a:rPr lang="ru-RU" dirty="0" err="1" smtClean="0"/>
              <a:t>clothSet</a:t>
            </a:r>
            <a:r>
              <a:rPr lang="ru-RU" dirty="0" smtClean="0"/>
              <a:t>)</a:t>
            </a:r>
          </a:p>
          <a:p>
            <a:r>
              <a:rPr lang="ru-RU" dirty="0" smtClean="0"/>
              <a:t>1.5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поле </a:t>
            </a:r>
            <a:r>
              <a:rPr lang="ru-RU" dirty="0" err="1" smtClean="0"/>
              <a:t>allTools</a:t>
            </a:r>
            <a:r>
              <a:rPr lang="ru-RU" dirty="0" smtClean="0"/>
              <a:t> типа </a:t>
            </a:r>
            <a:r>
              <a:rPr lang="ru-RU" dirty="0" err="1" smtClean="0"/>
              <a:t>List</a:t>
            </a:r>
            <a:r>
              <a:rPr lang="ru-RU" dirty="0" smtClean="0"/>
              <a:t>&lt;</a:t>
            </a:r>
            <a:r>
              <a:rPr lang="ru-RU" dirty="0" err="1" smtClean="0"/>
              <a:t>ITool</a:t>
            </a:r>
            <a:r>
              <a:rPr lang="ru-RU" dirty="0" smtClean="0"/>
              <a:t>&gt;. + инициализировать</a:t>
            </a:r>
          </a:p>
          <a:p>
            <a:r>
              <a:rPr lang="ru-RU" dirty="0" smtClean="0"/>
              <a:t>1.6 Добавить в класс </a:t>
            </a:r>
            <a:r>
              <a:rPr lang="ru-RU" dirty="0" err="1" smtClean="0"/>
              <a:t>Hitman</a:t>
            </a:r>
            <a:r>
              <a:rPr lang="ru-RU" dirty="0" smtClean="0"/>
              <a:t> метод </a:t>
            </a:r>
            <a:r>
              <a:rPr lang="ru-RU" dirty="0" err="1" smtClean="0"/>
              <a:t>ShootViaCurrentTool</a:t>
            </a:r>
            <a:r>
              <a:rPr lang="ru-RU" dirty="0" smtClean="0"/>
              <a:t>()</a:t>
            </a:r>
          </a:p>
          <a:p>
            <a:r>
              <a:rPr lang="ru-RU" dirty="0" smtClean="0"/>
              <a:t>2. Описать интерфейсы</a:t>
            </a:r>
          </a:p>
          <a:p>
            <a:r>
              <a:rPr lang="ru-RU" dirty="0" smtClean="0"/>
              <a:t>2.1 Описать интерфейс </a:t>
            </a:r>
            <a:r>
              <a:rPr lang="ru-RU" dirty="0" err="1" smtClean="0"/>
              <a:t>ITool</a:t>
            </a:r>
            <a:endParaRPr lang="ru-RU" dirty="0" smtClean="0"/>
          </a:p>
          <a:p>
            <a:r>
              <a:rPr lang="ru-RU" dirty="0" smtClean="0"/>
              <a:t>2.1.1 Добавить метод </a:t>
            </a:r>
            <a:r>
              <a:rPr lang="ru-RU" dirty="0" err="1" smtClean="0"/>
              <a:t>Shoot</a:t>
            </a:r>
            <a:r>
              <a:rPr lang="ru-RU" dirty="0" smtClean="0"/>
              <a:t>() без реализации</a:t>
            </a:r>
          </a:p>
          <a:p>
            <a:r>
              <a:rPr lang="ru-RU" dirty="0" smtClean="0"/>
              <a:t>2.1.2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2.2 Описать интерфейс </a:t>
            </a:r>
            <a:r>
              <a:rPr lang="ru-RU" dirty="0" err="1" smtClean="0"/>
              <a:t>IClothset</a:t>
            </a:r>
            <a:endParaRPr lang="ru-RU" dirty="0" smtClean="0"/>
          </a:p>
          <a:p>
            <a:r>
              <a:rPr lang="ru-RU" dirty="0" smtClean="0"/>
              <a:t>2.2.1 При желании можно добавить пару методов</a:t>
            </a:r>
          </a:p>
          <a:p>
            <a:r>
              <a:rPr lang="ru-RU" dirty="0" smtClean="0"/>
              <a:t>2.2.2 Создать &gt;=2 любых реализаций </a:t>
            </a:r>
            <a:r>
              <a:rPr lang="ru-RU" dirty="0" err="1" smtClean="0"/>
              <a:t>интерйейса</a:t>
            </a:r>
            <a:r>
              <a:rPr lang="ru-RU" dirty="0" smtClean="0"/>
              <a:t>.</a:t>
            </a:r>
          </a:p>
        </p:txBody>
      </p:sp>
      <p:pic>
        <p:nvPicPr>
          <p:cNvPr id="1026" name="Picture 2" descr="Поддержка Feral | Hitman: Ab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74" y="1025351"/>
            <a:ext cx="1350727" cy="349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Задачи по тематике полиморфизма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80162" y="1138137"/>
            <a:ext cx="82447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 Клиентский код:</a:t>
            </a:r>
          </a:p>
          <a:p>
            <a:r>
              <a:rPr lang="ru-RU" dirty="0" smtClean="0"/>
              <a:t>3.1 Создать экземпляр класса </a:t>
            </a:r>
            <a:r>
              <a:rPr lang="ru-RU" dirty="0" err="1" smtClean="0"/>
              <a:t>Hitman</a:t>
            </a:r>
            <a:endParaRPr lang="ru-RU" dirty="0" smtClean="0"/>
          </a:p>
          <a:p>
            <a:r>
              <a:rPr lang="ru-RU" dirty="0" smtClean="0"/>
              <a:t>3.2 Сменить оружие на любое другое. Если </a:t>
            </a:r>
            <a:r>
              <a:rPr lang="ru-RU" dirty="0" err="1" smtClean="0"/>
              <a:t>currentTool</a:t>
            </a:r>
            <a:r>
              <a:rPr lang="ru-RU" dirty="0" smtClean="0"/>
              <a:t> пустое, то задать ему начальное значение</a:t>
            </a:r>
          </a:p>
          <a:p>
            <a:r>
              <a:rPr lang="ru-RU" dirty="0" smtClean="0"/>
              <a:t>3.3 Создать экземпляр одежды</a:t>
            </a:r>
          </a:p>
          <a:p>
            <a:r>
              <a:rPr lang="ru-RU" dirty="0" smtClean="0"/>
              <a:t>3.4 Сменить комплект одежды на созданный в п.3.3</a:t>
            </a:r>
          </a:p>
          <a:p>
            <a:r>
              <a:rPr lang="ru-RU" dirty="0" smtClean="0"/>
              <a:t>3.5 Выстрелить текущим оружием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440" y="2836311"/>
            <a:ext cx="6833870" cy="18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dirty="0" smtClean="0"/>
              <a:t>UML</a:t>
            </a:r>
            <a:r>
              <a:rPr lang="ru-RU" sz="6000" dirty="0" smtClean="0"/>
              <a:t> </a:t>
            </a:r>
            <a:r>
              <a:rPr lang="en-US" sz="6000" dirty="0" smtClean="0"/>
              <a:t>(</a:t>
            </a:r>
            <a:r>
              <a:rPr lang="ru-RU" sz="6000" dirty="0" smtClean="0"/>
              <a:t>бонус</a:t>
            </a:r>
            <a:r>
              <a:rPr lang="en-US" sz="6000" dirty="0" smtClean="0"/>
              <a:t>)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</a:t>
            </a:r>
            <a:r>
              <a:rPr lang="en-US" dirty="0" smtClean="0"/>
              <a:t>UML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6"/>
            <a:ext cx="2816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/>
              <a:t>UML</a:t>
            </a:r>
            <a:r>
              <a:rPr lang="ru-RU" sz="1200" dirty="0" smtClean="0"/>
              <a:t>, или </a:t>
            </a:r>
            <a:r>
              <a:rPr lang="ru-RU" sz="1200" b="1" dirty="0" err="1" smtClean="0"/>
              <a:t>Unified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Modeling</a:t>
            </a:r>
            <a:r>
              <a:rPr lang="ru-RU" sz="1200" b="1" dirty="0" smtClean="0"/>
              <a:t> </a:t>
            </a:r>
            <a:r>
              <a:rPr lang="ru-RU" sz="1200" b="1" dirty="0" err="1" smtClean="0"/>
              <a:t>Language</a:t>
            </a:r>
            <a:r>
              <a:rPr lang="ru-RU" sz="1200" dirty="0" smtClean="0"/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200" b="1" dirty="0" smtClean="0">
                <a:hlinkClick r:id="rId3"/>
              </a:rPr>
              <a:t>Диаграмма классов</a:t>
            </a:r>
            <a:r>
              <a:rPr lang="ru-RU" sz="1200" dirty="0" smtClean="0"/>
              <a:t> (</a:t>
            </a:r>
            <a:r>
              <a:rPr lang="ru-RU" sz="1200" dirty="0" smtClean="0">
                <a:hlinkClick r:id="rId4" tooltip="Английский язык"/>
              </a:rPr>
              <a:t>англ.</a:t>
            </a:r>
            <a:r>
              <a:rPr lang="ru-RU" sz="1200" dirty="0" smtClean="0"/>
              <a:t> </a:t>
            </a:r>
            <a:r>
              <a:rPr lang="ru-RU" sz="1200" i="1" dirty="0" err="1" smtClean="0"/>
              <a:t>class</a:t>
            </a:r>
            <a:r>
              <a:rPr lang="ru-RU" sz="1200" i="1" dirty="0" smtClean="0"/>
              <a:t> </a:t>
            </a:r>
            <a:r>
              <a:rPr lang="ru-RU" sz="1200" i="1" dirty="0" err="1" smtClean="0"/>
              <a:t>diagram</a:t>
            </a:r>
            <a:r>
              <a:rPr lang="ru-RU" sz="1200" dirty="0" smtClean="0"/>
              <a:t>) — структурная </a:t>
            </a:r>
            <a:r>
              <a:rPr lang="ru-RU" sz="1200" dirty="0" smtClean="0">
                <a:hlinkClick r:id="rId5" tooltip="Диаграмма (UML)"/>
              </a:rPr>
              <a:t>диаграмма</a:t>
            </a:r>
            <a:r>
              <a:rPr lang="ru-RU" sz="1200" dirty="0" smtClean="0"/>
              <a:t> языка моделирования </a:t>
            </a:r>
            <a:r>
              <a:rPr lang="ru-RU" sz="1200" dirty="0" smtClean="0">
                <a:hlinkClick r:id="rId6" tooltip="UML"/>
              </a:rPr>
              <a:t>UML</a:t>
            </a:r>
            <a:r>
              <a:rPr lang="ru-RU" sz="1200" dirty="0" smtClean="0"/>
              <a:t>, демонстрирующая общую структуру иерархии </a:t>
            </a:r>
            <a:r>
              <a:rPr lang="ru-RU" sz="1200" dirty="0" smtClean="0">
                <a:hlinkClick r:id="rId7" tooltip="Класс (программирование)"/>
              </a:rPr>
              <a:t>классов</a:t>
            </a:r>
            <a:r>
              <a:rPr lang="ru-RU" sz="1200" dirty="0" smtClean="0"/>
              <a:t> системы, их коопераций, </a:t>
            </a:r>
            <a:r>
              <a:rPr lang="ru-RU" sz="1200" dirty="0" smtClean="0">
                <a:hlinkClick r:id="rId8" tooltip="Поле класса"/>
              </a:rPr>
              <a:t>атрибутов</a:t>
            </a:r>
            <a:r>
              <a:rPr lang="ru-RU" sz="1200" dirty="0" smtClean="0"/>
              <a:t> (полей), </a:t>
            </a:r>
            <a:r>
              <a:rPr lang="ru-RU" sz="1200" dirty="0" smtClean="0">
                <a:hlinkClick r:id="rId9" tooltip="Метод (языки программирования)"/>
              </a:rPr>
              <a:t>методов</a:t>
            </a:r>
            <a:r>
              <a:rPr lang="ru-RU" sz="1200" dirty="0" smtClean="0"/>
              <a:t>, интерфейсов и взаимосвязей (отношений) между ними.</a:t>
            </a: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28941" y="1187450"/>
            <a:ext cx="4835634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Элементы диаграмм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841" y="1360666"/>
            <a:ext cx="2405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dirty="0" smtClean="0">
                <a:latin typeface="+mn-lt"/>
              </a:rPr>
              <a:t>Сущность класса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Сущность интерфейса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наследования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 </a:t>
            </a:r>
            <a:r>
              <a:rPr lang="ru-RU" altLang="ru-RU" dirty="0" smtClean="0">
                <a:solidFill>
                  <a:schemeClr val="tx1"/>
                </a:solidFill>
              </a:rPr>
              <a:t>агрегации</a:t>
            </a:r>
            <a:endParaRPr lang="ru-RU" altLang="ru-RU" dirty="0" smtClean="0">
              <a:solidFill>
                <a:schemeClr val="tx1"/>
              </a:solidFill>
              <a:latin typeface="+mn-lt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dirty="0" smtClean="0">
                <a:solidFill>
                  <a:schemeClr val="tx1"/>
                </a:solidFill>
                <a:latin typeface="+mn-lt"/>
              </a:rPr>
              <a:t>Отношение</a:t>
            </a:r>
            <a:r>
              <a:rPr lang="en-US" altLang="ru-RU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altLang="ru-RU" smtClean="0">
                <a:solidFill>
                  <a:schemeClr val="tx1"/>
                </a:solidFill>
              </a:rPr>
              <a:t>композиции</a:t>
            </a:r>
            <a:endParaRPr lang="ru-RU" alt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580" y="1139190"/>
            <a:ext cx="5992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Овал 10"/>
          <p:cNvSpPr/>
          <p:nvPr/>
        </p:nvSpPr>
        <p:spPr>
          <a:xfrm>
            <a:off x="5204460" y="1074420"/>
            <a:ext cx="289560" cy="289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Примеры диаграмм в паттернах проектирования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1028" name="AutoShape 4" descr="Структура классов паттерна Абстрактная фабри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4200" y="1651000"/>
            <a:ext cx="30780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3"/>
              </a:rPr>
              <a:t>стратегия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4"/>
              </a:rPr>
              <a:t>абстрактная фабрика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Паттерн </a:t>
            </a:r>
            <a:r>
              <a:rPr lang="ru-RU" dirty="0" smtClean="0">
                <a:hlinkClick r:id="rId5"/>
              </a:rPr>
              <a:t>компоновщик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48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Основы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4121394419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 что такое ООП. 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механизмы</a:t>
                      </a: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ООП.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Особенности синтаксиса ООП.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Кратко об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Функциональное программирование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78593" y="1164170"/>
            <a:ext cx="399655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Процедурное </a:t>
            </a:r>
            <a:r>
              <a:rPr lang="ru-RU" dirty="0"/>
              <a:t>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перемешанного кода — «спагетти-кода» или «лапши».</a:t>
            </a:r>
            <a:endParaRPr lang="ru-RU" sz="1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ООП спагетти-ко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50" y="1298093"/>
            <a:ext cx="3878490" cy="25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5809</TotalTime>
  <Words>2727</Words>
  <Application>Microsoft Office PowerPoint</Application>
  <PresentationFormat>Экран (16:9)</PresentationFormat>
  <Paragraphs>554</Paragraphs>
  <Slides>69</Slides>
  <Notes>69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80" baseType="lpstr">
      <vt:lpstr>Roboto</vt:lpstr>
      <vt:lpstr>Wingdings</vt:lpstr>
      <vt:lpstr>Calibri</vt:lpstr>
      <vt:lpstr>Consolas</vt:lpstr>
      <vt:lpstr>Segoe UI</vt:lpstr>
      <vt:lpstr>Avenir</vt:lpstr>
      <vt:lpstr>Arial</vt:lpstr>
      <vt:lpstr>Courier New</vt:lpstr>
      <vt:lpstr>Arial Unicode MS</vt:lpstr>
      <vt:lpstr>HeliosExtC</vt:lpstr>
      <vt:lpstr>Светлая тема</vt:lpstr>
      <vt:lpstr>ООП</vt:lpstr>
      <vt:lpstr>Презентация PowerPoint</vt:lpstr>
      <vt:lpstr>ООП </vt:lpstr>
      <vt:lpstr>ООП </vt:lpstr>
      <vt:lpstr>Правила вебинара</vt:lpstr>
      <vt:lpstr>Маршрут вебинара</vt:lpstr>
      <vt:lpstr>Цели вебинара</vt:lpstr>
      <vt:lpstr>Кратко об ООП</vt:lpstr>
      <vt:lpstr>Функциональное программирование</vt:lpstr>
      <vt:lpstr>Функциональное программирование</vt:lpstr>
      <vt:lpstr>Что такое ООП?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Решение задач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Некоторые нюансы наследования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Ключевое слово override</vt:lpstr>
      <vt:lpstr>Вопросы, на которые отвечает наследование</vt:lpstr>
      <vt:lpstr>Решение задач</vt:lpstr>
      <vt:lpstr>Решение задач</vt:lpstr>
      <vt:lpstr>Абстракция</vt:lpstr>
      <vt:lpstr>Что такое абстракция?</vt:lpstr>
      <vt:lpstr>Суть абстракции</vt:lpstr>
      <vt:lpstr>Представление абстракции в C#</vt:lpstr>
      <vt:lpstr>Ключевое слово abstract</vt:lpstr>
      <vt:lpstr>Ключевое слово override</vt:lpstr>
      <vt:lpstr>Пример на паттерне «Мост»</vt:lpstr>
      <vt:lpstr>Пример из практики </vt:lpstr>
      <vt:lpstr>Вопросы, на которые отвечает абстракция</vt:lpstr>
      <vt:lpstr>Решение задач</vt:lpstr>
      <vt:lpstr>Решение задач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Пример из практики </vt:lpstr>
      <vt:lpstr>Вопросы, на которые отвечает полиморфизм</vt:lpstr>
      <vt:lpstr>Задачи по тематике полиморфизма</vt:lpstr>
      <vt:lpstr>Задачи по тематике полиморфизма</vt:lpstr>
      <vt:lpstr>Ключевое слово new </vt:lpstr>
      <vt:lpstr>UML (бонус)</vt:lpstr>
      <vt:lpstr>Что такое UML</vt:lpstr>
      <vt:lpstr>Элементы диаграмм</vt:lpstr>
      <vt:lpstr>Примеры диаграмм в паттернах проектирования</vt:lpstr>
      <vt:lpstr>Ответы на вопросы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Нилов Павел Геннадьевич</cp:lastModifiedBy>
  <cp:revision>554</cp:revision>
  <dcterms:modified xsi:type="dcterms:W3CDTF">2025-03-20T14:58:06Z</dcterms:modified>
</cp:coreProperties>
</file>